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5"/>
    <p:sldMasterId id="2147483690" r:id="rId6"/>
  </p:sldMasterIdLst>
  <p:notesMasterIdLst>
    <p:notesMasterId r:id="rId42"/>
  </p:notesMasterIdLst>
  <p:handoutMasterIdLst>
    <p:handoutMasterId r:id="rId43"/>
  </p:handoutMasterIdLst>
  <p:sldIdLst>
    <p:sldId id="359" r:id="rId7"/>
    <p:sldId id="344" r:id="rId8"/>
    <p:sldId id="345" r:id="rId9"/>
    <p:sldId id="357" r:id="rId10"/>
    <p:sldId id="327" r:id="rId11"/>
    <p:sldId id="339" r:id="rId12"/>
    <p:sldId id="280" r:id="rId13"/>
    <p:sldId id="289" r:id="rId14"/>
    <p:sldId id="292" r:id="rId15"/>
    <p:sldId id="276" r:id="rId16"/>
    <p:sldId id="281" r:id="rId17"/>
    <p:sldId id="340" r:id="rId18"/>
    <p:sldId id="264" r:id="rId19"/>
    <p:sldId id="269" r:id="rId20"/>
    <p:sldId id="274" r:id="rId21"/>
    <p:sldId id="306" r:id="rId22"/>
    <p:sldId id="330" r:id="rId23"/>
    <p:sldId id="341" r:id="rId24"/>
    <p:sldId id="333" r:id="rId25"/>
    <p:sldId id="360" r:id="rId26"/>
    <p:sldId id="350" r:id="rId27"/>
    <p:sldId id="365" r:id="rId28"/>
    <p:sldId id="334" r:id="rId29"/>
    <p:sldId id="351" r:id="rId30"/>
    <p:sldId id="363" r:id="rId31"/>
    <p:sldId id="362" r:id="rId32"/>
    <p:sldId id="364" r:id="rId33"/>
    <p:sldId id="335" r:id="rId34"/>
    <p:sldId id="366" r:id="rId35"/>
    <p:sldId id="356" r:id="rId36"/>
    <p:sldId id="355" r:id="rId37"/>
    <p:sldId id="342" r:id="rId38"/>
    <p:sldId id="354" r:id="rId39"/>
    <p:sldId id="348" r:id="rId40"/>
    <p:sldId id="307" r:id="rId41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76"/>
    <a:srgbClr val="008000"/>
    <a:srgbClr val="F9BEA5"/>
    <a:srgbClr val="55DD61"/>
    <a:srgbClr val="3AAFC3"/>
    <a:srgbClr val="FFAA00"/>
    <a:srgbClr val="ABCE36"/>
    <a:srgbClr val="002412"/>
    <a:srgbClr val="919FA3"/>
    <a:srgbClr val="552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5" autoAdjust="0"/>
    <p:restoredTop sz="94676" autoAdjust="0"/>
  </p:normalViewPr>
  <p:slideViewPr>
    <p:cSldViewPr snapToObjects="1" showGuides="1">
      <p:cViewPr varScale="1">
        <p:scale>
          <a:sx n="87" d="100"/>
          <a:sy n="87" d="100"/>
        </p:scale>
        <p:origin x="-1668" y="-84"/>
      </p:cViewPr>
      <p:guideLst>
        <p:guide orient="horz" pos="1712"/>
        <p:guide orient="horz" pos="3884"/>
        <p:guide orient="horz" pos="709"/>
        <p:guide orient="horz" pos="890"/>
        <p:guide orient="horz" pos="1162"/>
        <p:guide pos="748"/>
        <p:guide pos="546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41" y="1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30/04/2013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41" y="8829969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30/04/2013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2" rIns="93166" bIns="4658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166" tIns="46582" rIns="93166" bIns="46582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41" y="8829969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0810A-3834-4E1C-A979-13A76CCE206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70939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4" tIns="45647" rIns="91294" bIns="45647" anchor="b"/>
          <a:lstStyle/>
          <a:p>
            <a:pPr algn="r" defTabSz="912937"/>
            <a:fld id="{7655C0DA-11B8-4003-8D4B-0C2D9F0C0792}" type="slidenum">
              <a:rPr lang="en-US" sz="1200">
                <a:solidFill>
                  <a:prstClr val="black"/>
                </a:solidFill>
              </a:rPr>
              <a:pPr algn="r" defTabSz="912937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970939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4" tIns="45647" rIns="91294" bIns="45647" anchor="b"/>
          <a:lstStyle/>
          <a:p>
            <a:pPr algn="r" defTabSz="912937"/>
            <a:fld id="{763A5C2C-2827-49D3-8CFE-6895718EAC17}" type="slidenum">
              <a:rPr lang="en-US" altLang="zh-CN" sz="1200">
                <a:solidFill>
                  <a:prstClr val="black"/>
                </a:solidFill>
              </a:rPr>
              <a:pPr algn="r" defTabSz="912937"/>
              <a:t>1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1"/>
            <a:ext cx="5608320" cy="4181766"/>
          </a:xfr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34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55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pl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1" y="2130427"/>
            <a:ext cx="7270751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1" y="3682360"/>
            <a:ext cx="7270751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chemeClr val="accent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11" name="Image 10" descr="total_bandeau ppt_fond blanc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" y="379160"/>
            <a:ext cx="9143391" cy="8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6B6-5C33-4897-BF98-9B7EB6E5F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E433-219A-4D40-B282-289384BD8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2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6B6-5C33-4897-BF98-9B7EB6E5F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E433-219A-4D40-B282-289384BD8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2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6B6-5C33-4897-BF98-9B7EB6E5F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E433-219A-4D40-B282-289384BD8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2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6B6-5C33-4897-BF98-9B7EB6E5F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E433-219A-4D40-B282-289384BD8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6B6-5C33-4897-BF98-9B7EB6E5F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E433-219A-4D40-B282-289384BD8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7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6B6-5C33-4897-BF98-9B7EB6E5F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E433-219A-4D40-B282-289384BD8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9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6B6-5C33-4897-BF98-9B7EB6E5F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E433-219A-4D40-B282-289384BD8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91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6B6-5C33-4897-BF98-9B7EB6E5F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E433-219A-4D40-B282-289384BD8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4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Inverse Scattering Series for internal multiple attenuation and angle constraints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596336" y="6411918"/>
            <a:ext cx="1296144" cy="446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50968" y="6411918"/>
            <a:ext cx="725488" cy="365125"/>
          </a:xfrm>
        </p:spPr>
        <p:txBody>
          <a:bodyPr/>
          <a:lstStyle/>
          <a:p>
            <a:fld id="{21F90BE8-D879-4F46-ACF9-7BCC67DCFB7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3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Inverse Scattering Series for internal multiple attenuation and angle constraints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Inverse Scattering Series for internal multiple attenuation and angle constraints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6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Inverse Scattering Series for internal multiple attenuation and angle constraints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Inverse Scattering Series for internal multiple attenuation and angle constraints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6B6-5C33-4897-BF98-9B7EB6E5F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E433-219A-4D40-B282-289384BD8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6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6B6-5C33-4897-BF98-9B7EB6E5F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E433-219A-4D40-B282-289384BD8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0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6B6-5C33-4897-BF98-9B7EB6E5F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E433-219A-4D40-B282-289384BD8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1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8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GB" dirty="0" smtClean="0">
                <a:latin typeface="+mn-lt"/>
              </a:rPr>
              <a:t>Inverse Scattering Series for internal multiple attenuation and angle constraints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8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7" y="0"/>
            <a:ext cx="11269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85090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4" y="6594480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57" r:id="rId2"/>
    <p:sldLayoutId id="2147483658" r:id="rId3"/>
    <p:sldLayoutId id="2147483659" r:id="rId4"/>
    <p:sldLayoutId id="2147483689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bg2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bg2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71450" algn="l" defTabSz="457200" rtl="0" eaLnBrk="1" latinLnBrk="0" hangingPunct="1">
        <a:spcBef>
          <a:spcPts val="6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80975" algn="l" defTabSz="533400" rtl="0" eaLnBrk="1" latinLnBrk="0" hangingPunct="1">
        <a:spcBef>
          <a:spcPts val="6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A2CC6B6-5C33-4897-BF98-9B7EB6E5F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400E433-219A-4D40-B282-289384BD8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8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wmf"/><Relationship Id="rId3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11.wmf"/><Relationship Id="rId5" Type="http://schemas.openxmlformats.org/officeDocument/2006/relationships/image" Target="../media/image16.png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67.png"/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12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0.png"/><Relationship Id="rId7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20.png"/><Relationship Id="rId7" Type="http://schemas.openxmlformats.org/officeDocument/2006/relationships/image" Target="../media/image370.png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.png"/><Relationship Id="rId5" Type="http://schemas.openxmlformats.org/officeDocument/2006/relationships/image" Target="../media/image350.png"/><Relationship Id="rId10" Type="http://schemas.openxmlformats.org/officeDocument/2006/relationships/image" Target="../media/image40.png"/><Relationship Id="rId4" Type="http://schemas.openxmlformats.org/officeDocument/2006/relationships/image" Target="../media/image34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3645024"/>
            <a:ext cx="9144000" cy="17526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altLang="zh-CN" sz="3200" b="1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3076" name="Picture 5" descr="u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52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0963"/>
            <a:ext cx="33528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sz="3600" b="1" dirty="0">
                <a:solidFill>
                  <a:srgbClr val="0000CC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Accuracy of the internal multiple prediction when the angle constraints method is applied to the ISS internal multiple attenuation </a:t>
            </a:r>
            <a:r>
              <a:rPr lang="en-US" altLang="zh-CN" sz="3600" b="1" dirty="0" smtClean="0">
                <a:solidFill>
                  <a:srgbClr val="0000CC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algorithm.</a:t>
            </a:r>
            <a:endParaRPr lang="en-US" altLang="zh-CN" sz="3600" b="1" dirty="0">
              <a:solidFill>
                <a:srgbClr val="0000CC"/>
              </a:solidFill>
              <a:latin typeface="Tahoma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76400" y="4724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sz="24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San Antonio, </a:t>
            </a:r>
            <a:r>
              <a:rPr lang="en-US" altLang="zh-CN" sz="2400" b="1" dirty="0">
                <a:solidFill>
                  <a:prstClr val="black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Texas</a:t>
            </a: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2438400" y="5867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sz="24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May 1</a:t>
            </a:r>
            <a:r>
              <a:rPr lang="en-US" altLang="zh-CN" sz="2400" b="1" baseline="300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th</a:t>
            </a:r>
            <a:r>
              <a:rPr lang="en-US" altLang="zh-CN" sz="24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-2</a:t>
            </a:r>
            <a:r>
              <a:rPr lang="en-US" altLang="zh-CN" sz="2400" b="1" baseline="300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th</a:t>
            </a:r>
            <a:r>
              <a:rPr lang="en-US" altLang="zh-CN" sz="24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, 2013</a:t>
            </a:r>
            <a:endParaRPr lang="en-US" altLang="zh-CN" sz="2400" b="1" dirty="0">
              <a:solidFill>
                <a:prstClr val="black"/>
              </a:solidFill>
              <a:latin typeface="Tahoma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1676400" y="4129088"/>
            <a:ext cx="518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sz="2800" b="1" dirty="0" err="1" smtClean="0">
                <a:solidFill>
                  <a:prstClr val="black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Hichem</a:t>
            </a:r>
            <a:r>
              <a:rPr lang="en-US" altLang="zh-CN" sz="28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Ayadi</a:t>
            </a:r>
            <a:endParaRPr lang="en-US" altLang="zh-CN" sz="2800" b="1" dirty="0">
              <a:solidFill>
                <a:prstClr val="black"/>
              </a:solidFill>
              <a:latin typeface="Tahoma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23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 internal multiple </a:t>
            </a:r>
            <a:r>
              <a:rPr lang="en-US" dirty="0"/>
              <a:t>attenuation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r-FR" dirty="0" smtClean="0">
                    <a:solidFill>
                      <a:schemeClr val="accent1"/>
                    </a:solidFill>
                  </a:rPr>
                  <a:t>(2) </a:t>
                </a:r>
                <a:r>
                  <a:rPr lang="en-US" dirty="0" smtClean="0"/>
                  <a:t>The second term in the algorithm is the leading-order attenuator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, which      	attenuates first-order internal multiples.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leading-order attenuator in a 2D earth is given by,</a:t>
                </a:r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593" t="-642" r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284985"/>
            <a:ext cx="6629415" cy="6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52" y="4077073"/>
            <a:ext cx="3657608" cy="6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68" y="4747858"/>
            <a:ext cx="4014224" cy="6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36" y="5503887"/>
            <a:ext cx="3709424" cy="6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457202" y="4150892"/>
            <a:ext cx="3141663" cy="2230437"/>
            <a:chOff x="288" y="1403"/>
            <a:chExt cx="1979" cy="1405"/>
          </a:xfrm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510" y="1608"/>
              <a:ext cx="1392" cy="1200"/>
              <a:chOff x="288" y="1680"/>
              <a:chExt cx="1392" cy="1200"/>
            </a:xfrm>
          </p:grpSpPr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384" y="1728"/>
                <a:ext cx="1296" cy="895"/>
              </a:xfrm>
              <a:custGeom>
                <a:avLst/>
                <a:gdLst>
                  <a:gd name="T0" fmla="*/ 0 w 1296"/>
                  <a:gd name="T1" fmla="*/ 0 h 895"/>
                  <a:gd name="T2" fmla="*/ 254 w 1296"/>
                  <a:gd name="T3" fmla="*/ 638 h 895"/>
                  <a:gd name="T4" fmla="*/ 490 w 1296"/>
                  <a:gd name="T5" fmla="*/ 247 h 895"/>
                  <a:gd name="T6" fmla="*/ 922 w 1296"/>
                  <a:gd name="T7" fmla="*/ 895 h 895"/>
                  <a:gd name="T8" fmla="*/ 1296 w 1296"/>
                  <a:gd name="T9" fmla="*/ 1 h 8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6"/>
                  <a:gd name="T16" fmla="*/ 0 h 895"/>
                  <a:gd name="T17" fmla="*/ 1296 w 1296"/>
                  <a:gd name="T18" fmla="*/ 895 h 8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6" h="895">
                    <a:moveTo>
                      <a:pt x="0" y="0"/>
                    </a:moveTo>
                    <a:lnTo>
                      <a:pt x="254" y="638"/>
                    </a:lnTo>
                    <a:lnTo>
                      <a:pt x="490" y="247"/>
                    </a:lnTo>
                    <a:lnTo>
                      <a:pt x="922" y="895"/>
                    </a:lnTo>
                    <a:lnTo>
                      <a:pt x="1296" y="1"/>
                    </a:lnTo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528" y="2369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1200" y="264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charset="0"/>
                </a:endParaRPr>
              </a:p>
            </p:txBody>
          </p:sp>
          <p:graphicFrame>
            <p:nvGraphicFramePr>
              <p:cNvPr id="21" name="Object 17"/>
              <p:cNvGraphicFramePr>
                <a:graphicFrameLocks noChangeAspect="1"/>
              </p:cNvGraphicFramePr>
              <p:nvPr/>
            </p:nvGraphicFramePr>
            <p:xfrm>
              <a:off x="288" y="2160"/>
              <a:ext cx="288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14" name="Equation" r:id="rId8" imgW="152334" imgH="228501" progId="Equation.DSMT4">
                      <p:embed/>
                    </p:oleObj>
                  </mc:Choice>
                  <mc:Fallback>
                    <p:oleObj name="Equation" r:id="rId8" imgW="152334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2160"/>
                            <a:ext cx="288" cy="4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18"/>
              <p:cNvGraphicFramePr>
                <a:graphicFrameLocks noChangeAspect="1"/>
              </p:cNvGraphicFramePr>
              <p:nvPr/>
            </p:nvGraphicFramePr>
            <p:xfrm>
              <a:off x="936" y="1680"/>
              <a:ext cx="312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15" name="Equation" r:id="rId10" imgW="165028" imgH="228501" progId="Equation.DSMT4">
                      <p:embed/>
                    </p:oleObj>
                  </mc:Choice>
                  <mc:Fallback>
                    <p:oleObj name="Equation" r:id="rId10" imgW="165028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6" y="1680"/>
                            <a:ext cx="312" cy="4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19"/>
              <p:cNvGraphicFramePr>
                <a:graphicFrameLocks noChangeAspect="1"/>
              </p:cNvGraphicFramePr>
              <p:nvPr/>
            </p:nvGraphicFramePr>
            <p:xfrm>
              <a:off x="1392" y="2448"/>
              <a:ext cx="288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16" name="Equation" r:id="rId12" imgW="152334" imgH="228501" progId="Equation.DSMT4">
                      <p:embed/>
                    </p:oleObj>
                  </mc:Choice>
                  <mc:Fallback>
                    <p:oleObj name="Equation" r:id="rId12" imgW="152334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2" y="2448"/>
                            <a:ext cx="288" cy="4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AutoShape 20"/>
            <p:cNvSpPr>
              <a:spLocks noChangeArrowheads="1"/>
            </p:cNvSpPr>
            <p:nvPr/>
          </p:nvSpPr>
          <p:spPr bwMode="auto">
            <a:xfrm>
              <a:off x="1872" y="1584"/>
              <a:ext cx="96" cy="96"/>
            </a:xfrm>
            <a:prstGeom prst="flowChartMerge">
              <a:avLst/>
            </a:prstGeom>
            <a:solidFill>
              <a:schemeClr val="accent1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4" name="Object 21"/>
            <p:cNvGraphicFramePr>
              <a:graphicFrameLocks noChangeAspect="1"/>
            </p:cNvGraphicFramePr>
            <p:nvPr/>
          </p:nvGraphicFramePr>
          <p:xfrm>
            <a:off x="288" y="1403"/>
            <a:ext cx="266" cy="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17" name="Equation" r:id="rId14" imgW="152334" imgH="228501" progId="Equation.DSMT4">
                    <p:embed/>
                  </p:oleObj>
                </mc:Choice>
                <mc:Fallback>
                  <p:oleObj name="Equation" r:id="rId14" imgW="152334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403"/>
                          <a:ext cx="266" cy="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2"/>
            <p:cNvGraphicFramePr>
              <a:graphicFrameLocks noChangeAspect="1"/>
            </p:cNvGraphicFramePr>
            <p:nvPr/>
          </p:nvGraphicFramePr>
          <p:xfrm>
            <a:off x="1957" y="1403"/>
            <a:ext cx="310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18" name="Equation" r:id="rId16" imgW="177646" imgH="241091" progId="Equation.DSMT4">
                    <p:embed/>
                  </p:oleObj>
                </mc:Choice>
                <mc:Fallback>
                  <p:oleObj name="Equation" r:id="rId16" imgW="177646" imgH="2410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7" y="1403"/>
                          <a:ext cx="310" cy="4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AutoShape 23"/>
            <p:cNvSpPr>
              <a:spLocks noChangeArrowheads="1"/>
            </p:cNvSpPr>
            <p:nvPr/>
          </p:nvSpPr>
          <p:spPr bwMode="auto">
            <a:xfrm>
              <a:off x="528" y="1536"/>
              <a:ext cx="144" cy="192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22629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7784" y="2132857"/>
            <a:ext cx="345638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 internal multiple attenuation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(4)</a:t>
            </a:r>
            <a:r>
              <a:rPr lang="en-US" dirty="0" smtClean="0"/>
              <a:t> Using the input data and the leading-order attenuator of the first-order internal multiples, the data with the first-order internal multiples attenuated is</a:t>
            </a:r>
          </a:p>
          <a:p>
            <a:endParaRPr lang="en-US" dirty="0" smtClean="0"/>
          </a:p>
          <a:p>
            <a:r>
              <a:rPr lang="en-US" dirty="0" smtClean="0"/>
              <a:t>Where,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54" y="2204864"/>
            <a:ext cx="3072391" cy="3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00376"/>
            <a:ext cx="4191008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42100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507288" cy="4752975"/>
          </a:xfrm>
        </p:spPr>
        <p:txBody>
          <a:bodyPr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ISS internal multiple attenuation algorithm.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A time saving method based on two angular quantities.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Numerical analysis.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Conclusion.</a:t>
            </a:r>
            <a:endParaRPr lang="en-US" sz="2400" dirty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40576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ISS INTERNAL MULTIPLE ATTENUATION WITH ANGLE </a:t>
            </a:r>
            <a:r>
              <a:rPr lang="fr-FR" dirty="0" smtClean="0"/>
              <a:t>CONSTRAINTS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363272" cy="4752975"/>
          </a:xfrm>
          <a:ln>
            <a:noFill/>
          </a:ln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ISS internal multiple attenuation algorithm has shown positive results for prediction all first-order internal multiples in marine and off-shore plays.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However, the ISS internal multiple attenuation algorithm can be a computationally demanding procedure.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P. </a:t>
            </a:r>
            <a:r>
              <a:rPr lang="en-US" dirty="0" err="1" smtClean="0"/>
              <a:t>Terenghi</a:t>
            </a:r>
            <a:r>
              <a:rPr lang="en-US" dirty="0" smtClean="0"/>
              <a:t> (2012) has proposed an approach based on 			   certain angular quantities to control the accuracy and cost 				     of the algorithm.</a:t>
            </a:r>
            <a:endParaRPr lang="en-US" sz="3200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lvl="6" indent="0">
              <a:buNone/>
            </a:pPr>
            <a:endParaRPr lang="en-US" dirty="0" smtClean="0"/>
          </a:p>
          <a:p>
            <a:pPr lvl="6" indent="0">
              <a:buNone/>
            </a:pPr>
            <a:endParaRPr lang="en-US" dirty="0" smtClean="0"/>
          </a:p>
          <a:p>
            <a:pPr lvl="6" indent="0">
              <a:buNone/>
            </a:pPr>
            <a:endParaRPr lang="en-US" dirty="0" smtClean="0"/>
          </a:p>
          <a:p>
            <a:pPr marL="3714750" lvl="7" indent="-285750"/>
            <a:endParaRPr lang="en-US" dirty="0" smtClean="0"/>
          </a:p>
          <a:p>
            <a:pPr lvl="7" indent="0">
              <a:buNone/>
            </a:pPr>
            <a:endParaRPr lang="en-US" dirty="0" smtClean="0"/>
          </a:p>
        </p:txBody>
      </p:sp>
      <p:pic>
        <p:nvPicPr>
          <p:cNvPr id="33796" name="Picture 4" descr="http://www.higgs-palmer.com/HIGGS-PALMER/Subsurface_Stress_files/xsect_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84" y="2564904"/>
            <a:ext cx="2114704" cy="17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math.furman.edu/~tlewis/integr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13109"/>
            <a:ext cx="1152129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math.furman.edu/~tlewis/integr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08" y="4931876"/>
            <a:ext cx="385011" cy="5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771800" y="5157192"/>
            <a:ext cx="4176464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83968" y="493187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k</a:t>
            </a:r>
            <a:r>
              <a:rPr lang="fr-FR" dirty="0" smtClean="0"/>
              <a:t>ey control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43608" y="5949280"/>
            <a:ext cx="1728193" cy="15911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44207" y="5949280"/>
            <a:ext cx="1728193" cy="15911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04248" y="5949280"/>
            <a:ext cx="1008112" cy="15911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uble Bracket 30"/>
          <p:cNvSpPr/>
          <p:nvPr/>
        </p:nvSpPr>
        <p:spPr>
          <a:xfrm>
            <a:off x="971600" y="5877272"/>
            <a:ext cx="1872208" cy="28803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ble Bracket 31"/>
          <p:cNvSpPr/>
          <p:nvPr/>
        </p:nvSpPr>
        <p:spPr>
          <a:xfrm>
            <a:off x="6372200" y="5877272"/>
            <a:ext cx="1872208" cy="28803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32546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13952" y="980728"/>
                <a:ext cx="8218488" cy="4752975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Stolt</a:t>
                </a:r>
                <a:r>
                  <a:rPr lang="en-US" dirty="0"/>
                  <a:t> and </a:t>
                </a:r>
                <a:r>
                  <a:rPr lang="en-US" dirty="0" err="1"/>
                  <a:t>Weglein</a:t>
                </a:r>
                <a:r>
                  <a:rPr lang="en-US" dirty="0"/>
                  <a:t> (2012) define the image function wavenumber as a difference between the receiver and source-side </a:t>
                </a:r>
                <a:r>
                  <a:rPr lang="en-US" dirty="0" smtClean="0"/>
                  <a:t>wavenumbers,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acc>
                      <m:r>
                        <a:rPr lang="fr-FR" b="0" i="1" dirty="0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b="0" i="1" dirty="0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acc>
                          <m:r>
                            <a:rPr lang="fr-FR" b="0" i="1" dirty="0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fr-FR" b="0" i="1" dirty="0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  <m:r>
                            <a:rPr lang="fr-FR" b="0" i="1" dirty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fr-FR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 smtClean="0"/>
              </a:p>
              <a:p>
                <a:endParaRPr lang="fr-FR" b="0" i="1" dirty="0" smtClean="0">
                  <a:latin typeface="Cambria Math"/>
                </a:endParaRPr>
              </a:p>
              <a:p>
                <a:endParaRPr lang="fr-FR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𝛼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FR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.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fr-FR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ra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𝛾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fr-FR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acc>
                          <m:r>
                            <a:rPr lang="fr-FR" b="0" i="1" smtClean="0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>
          <p:sp>
            <p:nvSpPr>
              <p:cNvPr id="20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13952" y="980728"/>
                <a:ext cx="8218488" cy="4752975"/>
              </a:xfrm>
              <a:blipFill rotWithShape="1">
                <a:blip r:embed="rId2"/>
                <a:stretch>
                  <a:fillRect l="-668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ISS INTERNAL MULTIPLE ATTENUATION WITH ANGLE CONSTRAINTS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76769" y="4725144"/>
            <a:ext cx="3287119" cy="79208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3528" y="3212976"/>
            <a:ext cx="2661948" cy="10801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87824" y="35010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Reflector</a:t>
            </a:r>
            <a:r>
              <a:rPr lang="fr-FR" i="1" dirty="0" smtClean="0"/>
              <a:t> </a:t>
            </a:r>
            <a:r>
              <a:rPr lang="fr-FR" i="1" dirty="0" err="1" smtClean="0"/>
              <a:t>dip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63888" y="49411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Incident angle</a:t>
            </a:r>
            <a:endParaRPr lang="en-US" dirty="0"/>
          </a:p>
        </p:txBody>
      </p:sp>
      <p:pic>
        <p:nvPicPr>
          <p:cNvPr id="32771" name="Picture 3" descr="C:\Users\Hichem Ayadi\Desktop\ang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631974" cy="48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15165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46347" y="1736813"/>
            <a:ext cx="501717" cy="73342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30081" y="1736813"/>
            <a:ext cx="576064" cy="73342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ISS INTERNAL MULTIPLE ATTENUATION WITH ANGLE CONSTRAINTS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leading-order attenuator in a 2D earth is given by</a:t>
            </a:r>
            <a:r>
              <a:rPr lang="en-US" dirty="0" smtClean="0"/>
              <a:t>,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With</a:t>
            </a:r>
            <a:r>
              <a:rPr lang="fr-FR" dirty="0" smtClean="0"/>
              <a:t>,</a:t>
            </a:r>
            <a:endParaRPr lang="en-US" dirty="0"/>
          </a:p>
          <a:p>
            <a:endParaRPr lang="en-US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72817"/>
            <a:ext cx="6629415" cy="6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43" y="2564905"/>
            <a:ext cx="3657608" cy="6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57" y="3235690"/>
            <a:ext cx="4014224" cy="6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27" y="3991719"/>
            <a:ext cx="3709424" cy="6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5229200"/>
            <a:ext cx="2566423" cy="6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399429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 is possible to constrain the algorithm within a range of angular quantities,</a:t>
            </a:r>
          </a:p>
          <a:p>
            <a:endParaRPr lang="en-US" dirty="0"/>
          </a:p>
          <a:p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total frequency interval,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771800" y="5723964"/>
            <a:ext cx="3600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ISS INTERNAL MULTIPLE ATTENUATION WITH ANGLE CONSTRAINTS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273" y="1873957"/>
            <a:ext cx="2435860" cy="231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351852"/>
            <a:ext cx="2346960" cy="248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3" y="4379322"/>
            <a:ext cx="5885180" cy="41783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4283968" y="2924944"/>
            <a:ext cx="360040" cy="5853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60032" y="2987660"/>
                <a:ext cx="4320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Using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𝛼</m:t>
                    </m:r>
                    <m:r>
                      <a:rPr lang="fr-FR" b="0" i="0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monotonic relationship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987660"/>
                <a:ext cx="432048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12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4283968" y="4931877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06824" y="5723964"/>
            <a:ext cx="356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Reduction of the number of loop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39131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/>
          <p:nvPr/>
        </p:nvCxnSpPr>
        <p:spPr>
          <a:xfrm>
            <a:off x="3131840" y="5867659"/>
            <a:ext cx="648072" cy="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580112" y="5865373"/>
            <a:ext cx="648072" cy="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228186" y="5572640"/>
            <a:ext cx="2736303" cy="592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8075" y="4293096"/>
            <a:ext cx="432048" cy="6439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275856" y="3140968"/>
            <a:ext cx="5256584" cy="50405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83968" y="4139788"/>
            <a:ext cx="3456384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44008" y="1916832"/>
            <a:ext cx="2634680" cy="72008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ISS INTERNAL MULTIPLE ATTENUATION WITH ANGLE </a:t>
            </a:r>
            <a:r>
              <a:rPr lang="fr-FR" dirty="0" smtClean="0"/>
              <a:t>CONSTRAINTS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3528" y="980728"/>
                <a:ext cx="1512168" cy="7200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Input Data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0728"/>
                <a:ext cx="1512168" cy="7200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1115616" y="1700809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9168" y="2204864"/>
            <a:ext cx="1954560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D’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Data </a:t>
            </a:r>
            <a:r>
              <a:rPr lang="fr-FR" dirty="0" err="1" smtClean="0">
                <a:solidFill>
                  <a:schemeClr val="tx1"/>
                </a:solidFill>
              </a:rPr>
              <a:t>deghosted</a:t>
            </a:r>
            <a:r>
              <a:rPr lang="fr-FR" dirty="0" smtClean="0">
                <a:solidFill>
                  <a:schemeClr val="tx1"/>
                </a:solidFill>
              </a:rPr>
              <a:t> and FS multiple </a:t>
            </a:r>
            <a:r>
              <a:rPr lang="fr-FR" dirty="0" err="1" smtClean="0">
                <a:solidFill>
                  <a:schemeClr val="tx1"/>
                </a:solidFill>
              </a:rPr>
              <a:t>removed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3696959"/>
            <a:ext cx="1728192" cy="452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67544" y="3737104"/>
                <a:ext cx="1414297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𝐷</m:t>
                      </m:r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,</m:t>
                      </m:r>
                      <m:r>
                        <a:rPr lang="fr-FR" b="0" i="1" smtClean="0">
                          <a:latin typeface="Cambria Math"/>
                        </a:rPr>
                        <m:t>𝜔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37104"/>
                <a:ext cx="1414297" cy="391902"/>
              </a:xfrm>
              <a:prstGeom prst="rect">
                <a:avLst/>
              </a:prstGeom>
              <a:blipFill rotWithShape="1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79512" y="4653136"/>
            <a:ext cx="2088232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709" y="4653136"/>
                <a:ext cx="1467005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,</m:t>
                      </m:r>
                      <m:r>
                        <a:rPr lang="fr-FR" b="0" i="1" smtClean="0">
                          <a:latin typeface="Cambria Math"/>
                        </a:rPr>
                        <m:t>𝜔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8" y="4653136"/>
                <a:ext cx="1467004" cy="391902"/>
              </a:xfrm>
              <a:prstGeom prst="rect">
                <a:avLst/>
              </a:prstGeom>
              <a:blipFill rotWithShape="1"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1187624" y="4149081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50445" y="1187460"/>
                <a:ext cx="317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𝛼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𝑚𝑜𝑛𝑜𝑡𝑜𝑛𝑖𝑐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𝑓𝑢𝑛𝑐𝑡𝑖𝑜𝑛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446" y="1187460"/>
                <a:ext cx="317388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67246" y="1484784"/>
                <a:ext cx="3157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𝑚𝑜𝑛𝑜𝑡𝑜𝑛𝑖𝑐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𝑓𝑢𝑛𝑐𝑡𝑖𝑜𝑛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45" y="1484784"/>
                <a:ext cx="315708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433" y="2018110"/>
            <a:ext cx="2435860" cy="2311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2312876"/>
            <a:ext cx="2346960" cy="24892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24" name="Straight Arrow Connector 23"/>
          <p:cNvCxnSpPr/>
          <p:nvPr/>
        </p:nvCxnSpPr>
        <p:spPr>
          <a:xfrm>
            <a:off x="5937387" y="3645025"/>
            <a:ext cx="0" cy="5040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3212976"/>
            <a:ext cx="5044440" cy="3581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1115616" y="5661248"/>
            <a:ext cx="2088232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59634" y="5661249"/>
                <a:ext cx="1786643" cy="448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𝛾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,</m:t>
                      </m:r>
                      <m:r>
                        <a:rPr lang="fr-FR" b="0" i="1" smtClean="0">
                          <a:latin typeface="Cambria Math"/>
                        </a:rPr>
                        <m:t>𝜔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661248"/>
                <a:ext cx="1786643" cy="448649"/>
              </a:xfrm>
              <a:prstGeom prst="rect">
                <a:avLst/>
              </a:prstGeom>
              <a:blipFill rotWithShape="1">
                <a:blip r:embed="rId10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stCxn id="15" idx="3"/>
          </p:cNvCxnSpPr>
          <p:nvPr/>
        </p:nvCxnSpPr>
        <p:spPr>
          <a:xfrm>
            <a:off x="2267745" y="4869160"/>
            <a:ext cx="36743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942093" y="450912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771800" y="4869161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779914" y="5661248"/>
            <a:ext cx="1944215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79913" y="5661249"/>
                <a:ext cx="1820177" cy="451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</m:d>
                        </m:sup>
                      </m:sSubSup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,</m:t>
                      </m:r>
                      <m:r>
                        <a:rPr lang="fr-FR" b="0" i="1" smtClean="0">
                          <a:latin typeface="Cambria Math"/>
                        </a:rPr>
                        <m:t>𝜔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3" y="5661248"/>
                <a:ext cx="1820178" cy="451277"/>
              </a:xfrm>
              <a:prstGeom prst="rect">
                <a:avLst/>
              </a:prstGeom>
              <a:blipFill rotWithShape="1">
                <a:blip r:embed="rId11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5940152" y="2636913"/>
            <a:ext cx="0" cy="5040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56176" y="5661249"/>
                <a:ext cx="2917978" cy="451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661248"/>
                <a:ext cx="2917978" cy="451277"/>
              </a:xfrm>
              <a:prstGeom prst="rect">
                <a:avLst/>
              </a:prstGeom>
              <a:blipFill rotWithShape="1">
                <a:blip r:embed="rId12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08076" y="4329101"/>
                <a:ext cx="523765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∫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075" y="4329100"/>
                <a:ext cx="523765" cy="53957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stCxn id="11" idx="2"/>
          </p:cNvCxnSpPr>
          <p:nvPr/>
        </p:nvCxnSpPr>
        <p:spPr>
          <a:xfrm>
            <a:off x="1146448" y="32849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83968" y="4139788"/>
            <a:ext cx="345638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Interval</a:t>
            </a:r>
            <a:r>
              <a:rPr lang="fr-FR" dirty="0" smtClean="0"/>
              <a:t> of </a:t>
            </a:r>
            <a:r>
              <a:rPr lang="fr-FR" dirty="0" err="1" smtClean="0"/>
              <a:t>wavenumber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ISS internal multiple attenuation algorithm.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A time saving method based on two angular quantities.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Numerical analysis.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Conclusion.</a:t>
            </a:r>
            <a:endParaRPr lang="en-US" sz="2400" dirty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40576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0152" y="3851756"/>
            <a:ext cx="2880320" cy="655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19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37320" y="3394203"/>
            <a:ext cx="40427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37320" y="4186291"/>
            <a:ext cx="40427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7320" y="5410427"/>
            <a:ext cx="40427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3337521" y="1844825"/>
            <a:ext cx="151353" cy="12961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flipV="1">
            <a:off x="4417640" y="2035348"/>
            <a:ext cx="216024" cy="18605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flipV="1">
            <a:off x="4057600" y="2035348"/>
            <a:ext cx="216024" cy="18605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flipV="1">
            <a:off x="3697560" y="2035348"/>
            <a:ext cx="216024" cy="18605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flipV="1">
            <a:off x="3327851" y="2035348"/>
            <a:ext cx="216024" cy="18605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flipV="1">
            <a:off x="2977480" y="2035348"/>
            <a:ext cx="216024" cy="18605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flipV="1">
            <a:off x="2617440" y="2035348"/>
            <a:ext cx="216024" cy="18605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flipV="1">
            <a:off x="2329408" y="2035348"/>
            <a:ext cx="216024" cy="18605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79104" y="3059668"/>
                <a:ext cx="1740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=1500 </m:t>
                      </m:r>
                      <m:r>
                        <a:rPr lang="fr-FR" b="0" i="1" smtClean="0">
                          <a:latin typeface="Cambria Math"/>
                        </a:rPr>
                        <m:t>𝑚</m:t>
                      </m:r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04" y="3059668"/>
                <a:ext cx="1740476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79104" y="3851756"/>
                <a:ext cx="174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=2700 </m:t>
                      </m:r>
                      <m:r>
                        <a:rPr lang="fr-FR" b="0" i="1" smtClean="0">
                          <a:latin typeface="Cambria Math"/>
                        </a:rPr>
                        <m:t>𝑚</m:t>
                      </m:r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04" y="3851756"/>
                <a:ext cx="174579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79104" y="5003884"/>
                <a:ext cx="174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=4500 </m:t>
                      </m:r>
                      <m:r>
                        <a:rPr lang="fr-FR" b="0" i="1" smtClean="0">
                          <a:latin typeface="Cambria Math"/>
                        </a:rPr>
                        <m:t>𝑚</m:t>
                      </m:r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04" y="5003884"/>
                <a:ext cx="174579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79104" y="5723964"/>
                <a:ext cx="174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=6100 </m:t>
                      </m:r>
                      <m:r>
                        <a:rPr lang="fr-FR" b="0" i="1" smtClean="0">
                          <a:latin typeface="Cambria Math"/>
                        </a:rPr>
                        <m:t>𝑚</m:t>
                      </m:r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04" y="5723964"/>
                <a:ext cx="174579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5473" y="3212976"/>
                <a:ext cx="13701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sz="1600" b="0" i="1" smtClean="0">
                          <a:latin typeface="Cambria Math"/>
                        </a:rPr>
                        <m:t>=1000 </m:t>
                      </m:r>
                      <m:r>
                        <a:rPr lang="fr-FR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3" y="3212976"/>
                <a:ext cx="137018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0728" y="4005064"/>
                <a:ext cx="13749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sz="1600" b="0" i="1" smtClean="0">
                          <a:latin typeface="Cambria Math"/>
                        </a:rPr>
                        <m:t>=1300 </m:t>
                      </m:r>
                      <m:r>
                        <a:rPr lang="fr-FR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8" y="4005064"/>
                <a:ext cx="137492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7504" y="5240233"/>
                <a:ext cx="13749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fr-FR" sz="1600" b="0" i="1" smtClean="0">
                          <a:latin typeface="Cambria Math"/>
                        </a:rPr>
                        <m:t>=1700 </m:t>
                      </m:r>
                      <m:r>
                        <a:rPr lang="fr-FR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240233"/>
                <a:ext cx="137492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940152" y="38610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Point source </a:t>
            </a:r>
            <a:r>
              <a:rPr lang="fr-FR" dirty="0" smtClean="0"/>
              <a:t>(6086 ; 910)</a:t>
            </a:r>
            <a:endParaRPr lang="fr-FR" dirty="0" smtClean="0"/>
          </a:p>
          <a:p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receiver</a:t>
            </a:r>
            <a:r>
              <a:rPr lang="fr-FR" dirty="0"/>
              <a:t> </a:t>
            </a:r>
            <a:r>
              <a:rPr lang="fr-FR" dirty="0" smtClean="0"/>
              <a:t>: 928</a:t>
            </a:r>
            <a:endParaRPr lang="en-US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24283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683568" y="1941004"/>
            <a:ext cx="7704856" cy="3384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67944" y="3140968"/>
            <a:ext cx="252028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MULTIPLE REMOVAL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51620" y="4725144"/>
            <a:ext cx="8280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67744" y="3995772"/>
            <a:ext cx="21962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00192" y="2339588"/>
            <a:ext cx="14347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Research framework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Mission – </a:t>
            </a:r>
            <a:r>
              <a:rPr lang="fr-FR" dirty="0" err="1"/>
              <a:t>oriented</a:t>
            </a:r>
            <a:r>
              <a:rPr lang="fr-FR" dirty="0"/>
              <a:t> </a:t>
            </a:r>
            <a:r>
              <a:rPr lang="fr-FR" dirty="0" err="1"/>
              <a:t>seismic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program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45176" y="1652972"/>
            <a:ext cx="86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Target</a:t>
            </a:r>
            <a:endParaRPr lang="en-US" sz="1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25337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err="1" smtClean="0"/>
              <a:t>Earth</a:t>
            </a:r>
            <a:endParaRPr lang="en-US" sz="1400" u="sng" dirty="0"/>
          </a:p>
        </p:txBody>
      </p:sp>
      <p:pic>
        <p:nvPicPr>
          <p:cNvPr id="24580" name="Picture 4" descr="http://dallacity.finanza.com/files/2011/03/000004321587-petrolio-barile-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1" y="802381"/>
            <a:ext cx="670997" cy="9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C:\Users\Hichem Ayadi\Desktop\74_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" y="559192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51620" y="47251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3995772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PREPROCESSING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2339588"/>
            <a:ext cx="12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IMAGING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11760" y="48505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Deghosting</a:t>
            </a:r>
            <a:endParaRPr lang="fr-FR" sz="1200" i="1" dirty="0" smtClean="0"/>
          </a:p>
          <a:p>
            <a:pPr algn="ctr"/>
            <a:r>
              <a:rPr lang="fr-FR" sz="1200" i="1" dirty="0" err="1" smtClean="0"/>
              <a:t>Wavelet</a:t>
            </a:r>
            <a:r>
              <a:rPr lang="fr-FR" sz="1200" i="1" dirty="0" smtClean="0"/>
              <a:t> estimation</a:t>
            </a:r>
          </a:p>
          <a:p>
            <a:pPr algn="ctr"/>
            <a:r>
              <a:rPr lang="fr-FR" sz="1200" i="1" dirty="0" smtClean="0"/>
              <a:t>Reference </a:t>
            </a:r>
            <a:r>
              <a:rPr lang="fr-FR" sz="1200" i="1" dirty="0" err="1" smtClean="0"/>
              <a:t>wave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removal</a:t>
            </a:r>
            <a:endParaRPr lang="fr-FR" sz="1200" i="1" dirty="0" smtClean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347864" y="4365103"/>
            <a:ext cx="0" cy="48547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44008" y="414908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ISS for free surface and </a:t>
            </a:r>
            <a:r>
              <a:rPr lang="fr-FR" sz="1200" i="1" dirty="0" err="1" smtClean="0"/>
              <a:t>internal</a:t>
            </a:r>
            <a:r>
              <a:rPr lang="fr-FR" sz="1200" i="1" dirty="0" smtClean="0"/>
              <a:t> multiple </a:t>
            </a:r>
            <a:r>
              <a:rPr lang="fr-FR" sz="1200" i="1" dirty="0" err="1" smtClean="0"/>
              <a:t>removal</a:t>
            </a:r>
            <a:endParaRPr lang="fr-FR" sz="1200" i="1" dirty="0" smtClean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580112" y="3573016"/>
            <a:ext cx="0" cy="57606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32770" name="Picture 2" descr="E:\fig-v3\gather_cl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74666"/>
            <a:ext cx="4231754" cy="51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4201616" y="2348880"/>
            <a:ext cx="4042792" cy="2701507"/>
            <a:chOff x="1105272" y="2708920"/>
            <a:chExt cx="4042792" cy="2701507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105272" y="3394203"/>
              <a:ext cx="40427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05272" y="4186291"/>
              <a:ext cx="40427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05272" y="5410427"/>
              <a:ext cx="40427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331640" y="2708920"/>
              <a:ext cx="288032" cy="6852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619672" y="2708920"/>
              <a:ext cx="288032" cy="6852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483768" y="2708920"/>
              <a:ext cx="288032" cy="14773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771800" y="2708920"/>
              <a:ext cx="432048" cy="14773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635896" y="2708920"/>
              <a:ext cx="581236" cy="2701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217132" y="2708920"/>
              <a:ext cx="576064" cy="2701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563888" y="2348880"/>
            <a:ext cx="5400600" cy="2701509"/>
            <a:chOff x="241176" y="3391788"/>
            <a:chExt cx="5698976" cy="2701509"/>
          </a:xfrm>
        </p:grpSpPr>
        <p:grpSp>
          <p:nvGrpSpPr>
            <p:cNvPr id="58" name="Group 57"/>
            <p:cNvGrpSpPr/>
            <p:nvPr/>
          </p:nvGrpSpPr>
          <p:grpSpPr>
            <a:xfrm>
              <a:off x="241176" y="4077072"/>
              <a:ext cx="5698976" cy="2016225"/>
              <a:chOff x="1105272" y="3394203"/>
              <a:chExt cx="5698976" cy="2016225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1105272" y="3394203"/>
                <a:ext cx="56989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05272" y="4186291"/>
                <a:ext cx="5698976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05272" y="5410427"/>
                <a:ext cx="5698976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1974540" y="3391788"/>
              <a:ext cx="1661356" cy="2701508"/>
              <a:chOff x="1974540" y="3391788"/>
              <a:chExt cx="1661356" cy="2701508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1974540" y="3391788"/>
                <a:ext cx="581236" cy="27015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2555776" y="4869159"/>
                <a:ext cx="277688" cy="12241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833464" y="4869160"/>
                <a:ext cx="226368" cy="12241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3059832" y="3391789"/>
                <a:ext cx="576064" cy="27015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3851920" y="3391788"/>
              <a:ext cx="2021396" cy="2701508"/>
              <a:chOff x="3851920" y="3391788"/>
              <a:chExt cx="2021396" cy="270150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3851920" y="3391788"/>
                <a:ext cx="581236" cy="27015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4433156" y="4058466"/>
                <a:ext cx="432048" cy="20348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865204" y="4077072"/>
                <a:ext cx="432048" cy="2016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5297252" y="3391790"/>
                <a:ext cx="576064" cy="27015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>
              <a:off x="395536" y="3391789"/>
              <a:ext cx="288032" cy="14773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83568" y="4095678"/>
              <a:ext cx="216024" cy="77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99592" y="4095678"/>
              <a:ext cx="216024" cy="773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115616" y="3391789"/>
              <a:ext cx="432048" cy="14773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H="1">
            <a:off x="2339752" y="2132856"/>
            <a:ext cx="346090" cy="342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492152" y="3086359"/>
            <a:ext cx="346090" cy="342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641734" y="3950455"/>
            <a:ext cx="346090" cy="342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123728" y="4005064"/>
            <a:ext cx="360040" cy="430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276128" y="4654343"/>
            <a:ext cx="360040" cy="430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339752" y="4942375"/>
            <a:ext cx="360040" cy="430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27784" y="184482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844824"/>
                <a:ext cx="288032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2766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71800" y="277163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771636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2766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987824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635732"/>
                <a:ext cx="288032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17998" y="194819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98" y="1948190"/>
                <a:ext cx="288032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500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156176" y="197954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979548"/>
                <a:ext cx="28803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2766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40352" y="198884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988840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39752" y="3645024"/>
                <a:ext cx="62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645024"/>
                <a:ext cx="62632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483768" y="4293096"/>
                <a:ext cx="62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323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293096"/>
                <a:ext cx="62632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338163" y="1948190"/>
                <a:ext cx="62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313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63" y="1948190"/>
                <a:ext cx="626325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450702" y="1979548"/>
                <a:ext cx="62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702" y="1979548"/>
                <a:ext cx="62632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419077" y="1945138"/>
                <a:ext cx="62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323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077" y="1945138"/>
                <a:ext cx="626325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729923" y="4796244"/>
                <a:ext cx="62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313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923" y="4796244"/>
                <a:ext cx="626325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5131" y="5929535"/>
            <a:ext cx="4463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Model made using final difference.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25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2587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4" grpId="0"/>
      <p:bldP spid="44" grpId="1"/>
      <p:bldP spid="45" grpId="0"/>
      <p:bldP spid="45" grpId="1"/>
      <p:bldP spid="46" grpId="0"/>
      <p:bldP spid="46" grpId="1"/>
      <p:bldP spid="46" grpId="2"/>
      <p:bldP spid="46" grpId="3"/>
      <p:bldP spid="77" grpId="0"/>
      <p:bldP spid="77" grpId="1"/>
      <p:bldP spid="77" grpId="2"/>
      <p:bldP spid="77" grpId="3"/>
      <p:bldP spid="78" grpId="0"/>
      <p:bldP spid="78" grpId="1"/>
      <p:bldP spid="78" grpId="2"/>
      <p:bldP spid="78" grpId="3"/>
      <p:bldP spid="4" grpId="0"/>
      <p:bldP spid="76" grpId="0"/>
      <p:bldP spid="79" grpId="0"/>
      <p:bldP spid="80" grpId="0"/>
      <p:bldP spid="81" grpId="0"/>
      <p:bldP spid="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2" name="Picture 104" descr="E:\fig-v3\ddata1d_twoside_issim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7"/>
          <a:stretch/>
        </p:blipFill>
        <p:spPr bwMode="auto">
          <a:xfrm>
            <a:off x="2380555" y="764705"/>
            <a:ext cx="4207669" cy="46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9712" y="5590981"/>
                <a:ext cx="5760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 smtClean="0"/>
                  <a:t>Internal</a:t>
                </a:r>
                <a:r>
                  <a:rPr lang="fr-FR" dirty="0" smtClean="0"/>
                  <a:t> multiple </a:t>
                </a:r>
                <a:r>
                  <a:rPr lang="fr-FR" dirty="0" err="1" smtClean="0"/>
                  <a:t>predicition</a:t>
                </a:r>
                <a:r>
                  <a:rPr lang="fr-FR" dirty="0"/>
                  <a:t> </a:t>
                </a:r>
                <a:r>
                  <a:rPr lang="fr-FR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fr-FR" b="0" dirty="0" smtClean="0"/>
              </a:p>
              <a:p>
                <a:pPr algn="ctr"/>
                <a:r>
                  <a:rPr lang="fr-FR" dirty="0" err="1" smtClean="0"/>
                  <a:t>Using</a:t>
                </a:r>
                <a:r>
                  <a:rPr lang="fr-FR" dirty="0" smtClean="0"/>
                  <a:t> the ISS </a:t>
                </a:r>
                <a:r>
                  <a:rPr lang="fr-FR" dirty="0" err="1" smtClean="0"/>
                  <a:t>internal</a:t>
                </a:r>
                <a:r>
                  <a:rPr lang="fr-FR" dirty="0" smtClean="0"/>
                  <a:t> multiple </a:t>
                </a:r>
                <a:r>
                  <a:rPr lang="fr-FR" dirty="0" err="1" smtClean="0"/>
                  <a:t>prediction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algorithm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590981"/>
                <a:ext cx="576064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95736" y="5590981"/>
            <a:ext cx="5328592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19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fig-v3\perform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93422"/>
            <a:ext cx="6799832" cy="50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</a:t>
            </a:r>
            <a:r>
              <a:rPr lang="en-US" dirty="0" smtClean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51" name="Picture 647" descr="E:\fig-v3\ddata1d_twoside_issima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4" y="1713327"/>
            <a:ext cx="3085624" cy="37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50" name="Picture 646" descr="E:\fig-v3\ddata1d_twoside_issima_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10"/>
            <a:ext cx="3085624" cy="37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9" name="Picture 104" descr="E:\fig-v3\ddata1d_twoside_issi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11" y="1700811"/>
            <a:ext cx="3085624" cy="37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59397" y="5733256"/>
                <a:ext cx="6277099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IMP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3</m:t>
                            </m:r>
                          </m:sub>
                          <m:sup/>
                        </m:sSubSup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- for different incident angle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97" y="5733256"/>
                <a:ext cx="6277099" cy="372410"/>
              </a:xfrm>
              <a:prstGeom prst="rect">
                <a:avLst/>
              </a:prstGeom>
              <a:blipFill rotWithShape="1">
                <a:blip r:embed="rId6"/>
                <a:stretch>
                  <a:fillRect l="-875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687389" y="5733256"/>
            <a:ext cx="4032448" cy="3724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29009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0" name="Picture 104" descr="E:\fig-v3\ddata1d_twoside_issi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11" y="1700811"/>
            <a:ext cx="3085624" cy="37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65" name="Picture 293" descr="E:\fig-v3\ddata1d_twoside_issima_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1709928"/>
            <a:ext cx="3085624" cy="37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59397" y="5733256"/>
                <a:ext cx="6277099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IMP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3</m:t>
                            </m:r>
                          </m:sub>
                          <m:sup/>
                        </m:sSubSup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- for different incident angle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97" y="5733256"/>
                <a:ext cx="6277099" cy="372410"/>
              </a:xfrm>
              <a:prstGeom prst="rect">
                <a:avLst/>
              </a:prstGeom>
              <a:blipFill rotWithShape="1">
                <a:blip r:embed="rId4"/>
                <a:stretch>
                  <a:fillRect l="-875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687389" y="5733256"/>
            <a:ext cx="4032448" cy="3724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E:\fig-v3\ddata1d_twoside_issima_7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36" y="1700784"/>
            <a:ext cx="3085624" cy="37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4983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4" descr="E:\fig-v3\ddata1d_twoside_issi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464496" cy="54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25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2555776" y="1340768"/>
            <a:ext cx="0" cy="432048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932040" y="2915652"/>
            <a:ext cx="374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Amplitude analysis at zero offset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60032" y="2780928"/>
            <a:ext cx="3672408" cy="6480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31294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968" y="274638"/>
            <a:ext cx="8218488" cy="850900"/>
          </a:xfrm>
        </p:spPr>
        <p:txBody>
          <a:bodyPr/>
          <a:lstStyle/>
          <a:p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en-US" dirty="0"/>
          </a:p>
        </p:txBody>
      </p:sp>
      <p:pic>
        <p:nvPicPr>
          <p:cNvPr id="33794" name="Picture 2" descr="E:\fig-v3\9015_4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17320"/>
            <a:ext cx="3366135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fig-v3\ddata1d_twoside_issima_7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00" t="93717" r="96649" b="-421"/>
          <a:stretch/>
        </p:blipFill>
        <p:spPr bwMode="auto">
          <a:xfrm>
            <a:off x="4376056" y="5257800"/>
            <a:ext cx="1778903" cy="2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E:\fig-v3\9075_46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3"/>
          <a:stretch/>
        </p:blipFill>
        <p:spPr bwMode="auto">
          <a:xfrm>
            <a:off x="5728383" y="1417320"/>
            <a:ext cx="3236105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fig-v3\9025_46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r="3527"/>
          <a:stretch/>
        </p:blipFill>
        <p:spPr bwMode="auto">
          <a:xfrm>
            <a:off x="2987824" y="1417320"/>
            <a:ext cx="2975046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fig-v3\ddata1d_twoside_issima_7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5" t="90394"/>
          <a:stretch/>
        </p:blipFill>
        <p:spPr bwMode="auto">
          <a:xfrm>
            <a:off x="6948264" y="5139613"/>
            <a:ext cx="1794753" cy="36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24128" y="188640"/>
            <a:ext cx="325977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940152" y="346646"/>
            <a:ext cx="8835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59564" y="836712"/>
            <a:ext cx="8835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43072" y="188640"/>
                <a:ext cx="199681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1400" dirty="0" smtClean="0"/>
                  <a:t> (full open angle)</a:t>
                </a:r>
                <a:endParaRPr lang="en-US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72" y="188640"/>
                <a:ext cx="1996812" cy="362984"/>
              </a:xfrm>
              <a:prstGeom prst="rect">
                <a:avLst/>
              </a:prstGeom>
              <a:blipFill rotWithShape="1">
                <a:blip r:embed="rId6"/>
                <a:stretch>
                  <a:fillRect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79584" y="610815"/>
                <a:ext cx="2104316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584" y="610815"/>
                <a:ext cx="2104316" cy="372410"/>
              </a:xfrm>
              <a:prstGeom prst="rect">
                <a:avLst/>
              </a:prstGeom>
              <a:blipFill rotWithShape="1"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36305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4" descr="E:\fig-v3\ddata1d_twoside_issi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464496" cy="54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27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3347864" y="1340768"/>
            <a:ext cx="0" cy="432048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44008" y="291565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Amplitude analysis at 1405 m from offset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4008" y="2737386"/>
            <a:ext cx="4317979" cy="6480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34312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24128" y="188640"/>
            <a:ext cx="325977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28</a:t>
            </a:fld>
            <a:endParaRPr lang="fr-FR"/>
          </a:p>
        </p:txBody>
      </p:sp>
      <p:cxnSp>
        <p:nvCxnSpPr>
          <p:cNvPr id="6" name="Straight Connector 5"/>
          <p:cNvCxnSpPr/>
          <p:nvPr/>
        </p:nvCxnSpPr>
        <p:spPr>
          <a:xfrm>
            <a:off x="5940152" y="346646"/>
            <a:ext cx="8835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59564" y="836712"/>
            <a:ext cx="8835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43072" y="188640"/>
                <a:ext cx="199681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1400" dirty="0" smtClean="0"/>
                  <a:t> (full open angle)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72" y="188640"/>
                <a:ext cx="1996812" cy="362984"/>
              </a:xfrm>
              <a:prstGeom prst="rect">
                <a:avLst/>
              </a:prstGeom>
              <a:blipFill rotWithShape="1">
                <a:blip r:embed="rId2"/>
                <a:stretch>
                  <a:fillRect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79584" y="610815"/>
                <a:ext cx="2104316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584" y="610815"/>
                <a:ext cx="2104316" cy="372410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5" name="Picture 3" descr="E:\fig-v3\902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r="3497"/>
          <a:stretch/>
        </p:blipFill>
        <p:spPr bwMode="auto">
          <a:xfrm>
            <a:off x="6016352" y="1437458"/>
            <a:ext cx="2971800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E:\fig-v3\902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2810"/>
          <a:stretch/>
        </p:blipFill>
        <p:spPr bwMode="auto">
          <a:xfrm>
            <a:off x="2987824" y="1412776"/>
            <a:ext cx="3036168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E:\fig-v3\901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3"/>
          <a:stretch/>
        </p:blipFill>
        <p:spPr bwMode="auto">
          <a:xfrm>
            <a:off x="-180528" y="1419067"/>
            <a:ext cx="3237776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5766013"/>
                <a:ext cx="7344816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Amplitude comparison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 for different incident angle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766013"/>
                <a:ext cx="7344816" cy="372410"/>
              </a:xfrm>
              <a:prstGeom prst="rect">
                <a:avLst/>
              </a:prstGeom>
              <a:blipFill rotWithShape="1">
                <a:blip r:embed="rId7"/>
                <a:stretch>
                  <a:fillRect l="-664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15616" y="5739131"/>
            <a:ext cx="7272808" cy="42617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29009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fig-v3\perform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93422"/>
            <a:ext cx="6799832" cy="50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43808" y="4077072"/>
            <a:ext cx="0" cy="144016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835696" y="4077072"/>
            <a:ext cx="100811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835696" y="1916832"/>
            <a:ext cx="532859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15616" y="191683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35429" y="262762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" y="2627620"/>
                <a:ext cx="60144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3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ISS internal multiple </a:t>
            </a:r>
            <a:r>
              <a:rPr lang="en-US" dirty="0" smtClean="0"/>
              <a:t>attenuator algorithm has received several </a:t>
            </a:r>
            <a:r>
              <a:rPr lang="en-US" dirty="0"/>
              <a:t>positive attention for stand-alone capability for attenuating internal multiples in marine and off-shore plays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we reduce the computational cost of the algorithm without affecting its efficacy and accuracy?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30722" name="Picture 2" descr="C:\Users\Hichem Ayadi\Desktop\8183902-une-route-qui-mene-a-un-point-d-39-interrogation-symbolisant-l-39-incertitude-et-le-do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8" y="3112434"/>
            <a:ext cx="1357908" cy="12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6061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6804248" y="119675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Note</a:t>
            </a:r>
            <a:r>
              <a:rPr lang="fr-FR" sz="1400" dirty="0" smtClean="0"/>
              <a:t>: Source </a:t>
            </a:r>
            <a:r>
              <a:rPr lang="fr-FR" sz="1400" dirty="0" err="1" smtClean="0"/>
              <a:t>at</a:t>
            </a:r>
            <a:r>
              <a:rPr lang="fr-FR" sz="1400" dirty="0" smtClean="0"/>
              <a:t> trace 119</a:t>
            </a:r>
            <a:endParaRPr lang="en-US" sz="1400" dirty="0"/>
          </a:p>
        </p:txBody>
      </p:sp>
      <p:pic>
        <p:nvPicPr>
          <p:cNvPr id="34818" name="Picture 2" descr="E:\fig-v3\wig_9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r="9099"/>
          <a:stretch/>
        </p:blipFill>
        <p:spPr bwMode="auto">
          <a:xfrm>
            <a:off x="6012160" y="1641288"/>
            <a:ext cx="2910469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E:\fig-v3\wig_2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r="7585"/>
          <a:stretch/>
        </p:blipFill>
        <p:spPr bwMode="auto">
          <a:xfrm>
            <a:off x="2987824" y="1628772"/>
            <a:ext cx="2944688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E:\fig-v3\wig_1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r="6180"/>
          <a:stretch/>
        </p:blipFill>
        <p:spPr bwMode="auto">
          <a:xfrm>
            <a:off x="-36511" y="1641316"/>
            <a:ext cx="3024336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5616" y="5766013"/>
                <a:ext cx="7344816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Shape comparison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 for different incident angle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766013"/>
                <a:ext cx="7344816" cy="372410"/>
              </a:xfrm>
              <a:prstGeom prst="rect">
                <a:avLst/>
              </a:prstGeom>
              <a:blipFill rotWithShape="1">
                <a:blip r:embed="rId5"/>
                <a:stretch>
                  <a:fillRect l="-664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115616" y="5739131"/>
            <a:ext cx="6835352" cy="42617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12160" y="2132856"/>
            <a:ext cx="0" cy="295232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9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9" name="Picture 2" descr="E:\fig-v3\wig_9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r="9099"/>
          <a:stretch/>
        </p:blipFill>
        <p:spPr bwMode="auto">
          <a:xfrm>
            <a:off x="4788024" y="1641288"/>
            <a:ext cx="2910469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E:\fig-v3\wig_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1316"/>
            <a:ext cx="3366135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5766013"/>
                <a:ext cx="7344816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Shape comparison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 for different incident angle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766013"/>
                <a:ext cx="7344816" cy="372410"/>
              </a:xfrm>
              <a:prstGeom prst="rect">
                <a:avLst/>
              </a:prstGeom>
              <a:blipFill rotWithShape="1">
                <a:blip r:embed="rId4"/>
                <a:stretch>
                  <a:fillRect l="-664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115616" y="5739131"/>
            <a:ext cx="6835352" cy="42617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04248" y="119675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Note</a:t>
            </a:r>
            <a:r>
              <a:rPr lang="fr-FR" sz="1400" dirty="0" smtClean="0"/>
              <a:t>: Source </a:t>
            </a:r>
            <a:r>
              <a:rPr lang="fr-FR" sz="1400" dirty="0" err="1" smtClean="0"/>
              <a:t>at</a:t>
            </a:r>
            <a:r>
              <a:rPr lang="fr-FR" sz="1400" dirty="0" smtClean="0"/>
              <a:t> trace 119</a:t>
            </a:r>
            <a:endParaRPr lang="en-US" sz="14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499992" y="2132856"/>
            <a:ext cx="0" cy="295232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9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ISS internal multiple attenuation algorithm.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A time saving method based on two angular quantities.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Numerical analysis.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Conclusion.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40576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angle constraints method is a time-saving procedure for any algorithm defined in source and receiver transformed domain.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Studying the impact of the angle constraints on the ISS internal multiple attenuation algorithm, it appears that a compromise between the time saved and the accuracy has to be made.</a:t>
            </a:r>
          </a:p>
          <a:p>
            <a:pPr marL="1000125" lvl="4" indent="-285750"/>
            <a:r>
              <a:rPr lang="en-US" sz="1800" dirty="0" smtClean="0">
                <a:solidFill>
                  <a:schemeClr val="tx1"/>
                </a:solidFill>
              </a:rPr>
              <a:t>Accuracy related with a </a:t>
            </a:r>
            <a:r>
              <a:rPr lang="en-US" sz="1800" dirty="0">
                <a:solidFill>
                  <a:schemeClr val="tx1"/>
                </a:solidFill>
              </a:rPr>
              <a:t>certain </a:t>
            </a:r>
            <a:r>
              <a:rPr lang="en-US" sz="1800" dirty="0" smtClean="0">
                <a:solidFill>
                  <a:schemeClr val="tx1"/>
                </a:solidFill>
              </a:rPr>
              <a:t>”angle limit</a:t>
            </a:r>
            <a:r>
              <a:rPr lang="en-US" sz="1800" dirty="0"/>
              <a:t>”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1000125" lvl="4" indent="-285750"/>
            <a:r>
              <a:rPr lang="en-US" sz="1800" dirty="0" smtClean="0">
                <a:solidFill>
                  <a:schemeClr val="tx1"/>
                </a:solidFill>
              </a:rPr>
              <a:t>The range of integration chosen as a compromise of the required degree of accuracy and the computational time saving.</a:t>
            </a:r>
          </a:p>
          <a:p>
            <a:pPr marL="466725" lvl="1" indent="-285750"/>
            <a:endParaRPr lang="en-US" sz="1800" dirty="0" smtClean="0"/>
          </a:p>
          <a:p>
            <a:pPr marL="466725" lvl="1" indent="-285750"/>
            <a:r>
              <a:rPr lang="en-US" sz="1800" dirty="0" smtClean="0"/>
              <a:t>Next step of the study will be to identify this two angular quantities using the input data in order to define the constraints limits.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6429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Inverse Scattering Series for internal multiple attenuation and angle constraints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32770" name="Picture 2" descr="C:\Users\Hichem Ayadi\Downloads\sponsor_logo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27384"/>
            <a:ext cx="9252520" cy="670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69600" y="6597352"/>
            <a:ext cx="9350112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THANK YOU FOR YOUR ATTENTION</a:t>
            </a:r>
            <a:endParaRPr lang="en-US" sz="4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37687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Key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SzPct val="140000"/>
            </a:pPr>
            <a:r>
              <a:rPr lang="en-US" dirty="0" smtClean="0"/>
              <a:t> </a:t>
            </a:r>
          </a:p>
          <a:p>
            <a:pPr marL="285750" indent="-285750">
              <a:buSzPct val="140000"/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SzPct val="140000"/>
              <a:buFont typeface="Wingdings" pitchFamily="2" charset="2"/>
              <a:buChar char="q"/>
            </a:pPr>
            <a:r>
              <a:rPr lang="en-US" sz="2400" dirty="0" smtClean="0"/>
              <a:t>Presentation of a time saving method (angle constraints – P. </a:t>
            </a:r>
            <a:r>
              <a:rPr lang="en-US" sz="2400" dirty="0" err="1" smtClean="0"/>
              <a:t>Terenghi</a:t>
            </a:r>
            <a:r>
              <a:rPr lang="en-US" sz="2400" dirty="0" smtClean="0"/>
              <a:t> (2012)) applied to the ISS internal multiple attenuation algorithm.</a:t>
            </a:r>
          </a:p>
          <a:p>
            <a:pPr marL="285750" indent="-285750">
              <a:buSzPct val="140000"/>
              <a:buFont typeface="Wingdings" pitchFamily="2" charset="2"/>
              <a:buChar char="q"/>
            </a:pPr>
            <a:endParaRPr lang="en-US" sz="2400" dirty="0" smtClean="0"/>
          </a:p>
          <a:p>
            <a:pPr marL="285750" indent="-285750">
              <a:buSzPct val="140000"/>
              <a:buFont typeface="Wingdings" pitchFamily="2" charset="2"/>
              <a:buChar char="q"/>
            </a:pPr>
            <a:r>
              <a:rPr lang="en-US" sz="2400" dirty="0" smtClean="0"/>
              <a:t>Study, through a numerical analysis, of the accuracy of the internal multiple prediction (amplitude and shape).</a:t>
            </a:r>
          </a:p>
          <a:p>
            <a:pPr marL="285750" indent="-285750">
              <a:buSzPct val="140000"/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buSzPct val="140000"/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41270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ISS internal multiple attenuation algorithm.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A time saving method based on two angular quantities.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Numerical analysis.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smtClean="0"/>
              <a:t>Conclusion.</a:t>
            </a:r>
            <a:endParaRPr lang="en-US" sz="2400" dirty="0"/>
          </a:p>
          <a:p>
            <a:pPr>
              <a:spcAft>
                <a:spcPts val="0"/>
              </a:spcAft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5263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ISS internal multiple attenuation algorithm.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A time saving method based on two angular quantities.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Numerical analysis.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Conclusion.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40576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 internal multiple </a:t>
            </a:r>
            <a:r>
              <a:rPr lang="en-US" dirty="0" smtClean="0"/>
              <a:t>attenuation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Many processing methods make assumptions and require subsurface information.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 smtClean="0"/>
              <a:t>Assumptions satisfied: methods effective.</a:t>
            </a:r>
          </a:p>
          <a:p>
            <a:r>
              <a:rPr lang="en-US" dirty="0" smtClean="0"/>
              <a:t>     Assumptions not satisfied: methods have difficulty and/or fail.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In complex areas subsurface information can be difficult/impossible to satisfy.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inverse scattering series state that all processing objectives can be achieved </a:t>
            </a:r>
            <a:r>
              <a:rPr lang="en-US" u="sng" dirty="0" smtClean="0">
                <a:uFill>
                  <a:solidFill>
                    <a:schemeClr val="accent1"/>
                  </a:solidFill>
                </a:uFill>
              </a:rPr>
              <a:t>directly</a:t>
            </a:r>
            <a:r>
              <a:rPr lang="en-US" dirty="0" smtClean="0"/>
              <a:t> and </a:t>
            </a:r>
            <a:r>
              <a:rPr lang="en-US" u="sng" dirty="0" smtClean="0">
                <a:uFill>
                  <a:solidFill>
                    <a:schemeClr val="accent1"/>
                  </a:solidFill>
                </a:uFill>
              </a:rPr>
              <a:t>without any subsurface information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98364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 internal multiple attenuation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Freeform 5"/>
          <p:cNvSpPr/>
          <p:nvPr/>
        </p:nvSpPr>
        <p:spPr>
          <a:xfrm>
            <a:off x="704351" y="1597965"/>
            <a:ext cx="7512148" cy="318868"/>
          </a:xfrm>
          <a:custGeom>
            <a:avLst/>
            <a:gdLst>
              <a:gd name="connsiteX0" fmla="*/ 0 w 7512148"/>
              <a:gd name="connsiteY0" fmla="*/ 182880 h 318868"/>
              <a:gd name="connsiteX1" fmla="*/ 1041009 w 7512148"/>
              <a:gd name="connsiteY1" fmla="*/ 14068 h 318868"/>
              <a:gd name="connsiteX2" fmla="*/ 2222696 w 7512148"/>
              <a:gd name="connsiteY2" fmla="*/ 267287 h 318868"/>
              <a:gd name="connsiteX3" fmla="*/ 3151163 w 7512148"/>
              <a:gd name="connsiteY3" fmla="*/ 281354 h 318868"/>
              <a:gd name="connsiteX4" fmla="*/ 3868616 w 7512148"/>
              <a:gd name="connsiteY4" fmla="*/ 140677 h 318868"/>
              <a:gd name="connsiteX5" fmla="*/ 5120640 w 7512148"/>
              <a:gd name="connsiteY5" fmla="*/ 196948 h 318868"/>
              <a:gd name="connsiteX6" fmla="*/ 5556739 w 7512148"/>
              <a:gd name="connsiteY6" fmla="*/ 196948 h 318868"/>
              <a:gd name="connsiteX7" fmla="*/ 6049108 w 7512148"/>
              <a:gd name="connsiteY7" fmla="*/ 140677 h 318868"/>
              <a:gd name="connsiteX8" fmla="*/ 6738425 w 7512148"/>
              <a:gd name="connsiteY8" fmla="*/ 309490 h 318868"/>
              <a:gd name="connsiteX9" fmla="*/ 7230794 w 7512148"/>
              <a:gd name="connsiteY9" fmla="*/ 84407 h 318868"/>
              <a:gd name="connsiteX10" fmla="*/ 7512148 w 7512148"/>
              <a:gd name="connsiteY10" fmla="*/ 168813 h 3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2148" h="318868">
                <a:moveTo>
                  <a:pt x="0" y="182880"/>
                </a:moveTo>
                <a:cubicBezTo>
                  <a:pt x="335280" y="91440"/>
                  <a:pt x="670560" y="0"/>
                  <a:pt x="1041009" y="14068"/>
                </a:cubicBezTo>
                <a:cubicBezTo>
                  <a:pt x="1411458" y="28136"/>
                  <a:pt x="1871004" y="222739"/>
                  <a:pt x="2222696" y="267287"/>
                </a:cubicBezTo>
                <a:cubicBezTo>
                  <a:pt x="2574388" y="311835"/>
                  <a:pt x="2876843" y="302456"/>
                  <a:pt x="3151163" y="281354"/>
                </a:cubicBezTo>
                <a:cubicBezTo>
                  <a:pt x="3425483" y="260252"/>
                  <a:pt x="3540370" y="154745"/>
                  <a:pt x="3868616" y="140677"/>
                </a:cubicBezTo>
                <a:lnTo>
                  <a:pt x="5120640" y="196948"/>
                </a:lnTo>
                <a:cubicBezTo>
                  <a:pt x="5401994" y="206327"/>
                  <a:pt x="5401994" y="206326"/>
                  <a:pt x="5556739" y="196948"/>
                </a:cubicBezTo>
                <a:cubicBezTo>
                  <a:pt x="5711484" y="187570"/>
                  <a:pt x="5852160" y="121920"/>
                  <a:pt x="6049108" y="140677"/>
                </a:cubicBezTo>
                <a:cubicBezTo>
                  <a:pt x="6246056" y="159434"/>
                  <a:pt x="6541477" y="318868"/>
                  <a:pt x="6738425" y="309490"/>
                </a:cubicBezTo>
                <a:cubicBezTo>
                  <a:pt x="6935373" y="300112"/>
                  <a:pt x="7101840" y="107853"/>
                  <a:pt x="7230794" y="84407"/>
                </a:cubicBezTo>
                <a:cubicBezTo>
                  <a:pt x="7359748" y="60961"/>
                  <a:pt x="7435948" y="114887"/>
                  <a:pt x="7512148" y="168813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1381944" y="2015840"/>
            <a:ext cx="381000" cy="304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lowchart: Merge 7"/>
          <p:cNvSpPr/>
          <p:nvPr/>
        </p:nvSpPr>
        <p:spPr>
          <a:xfrm>
            <a:off x="5414684" y="2092040"/>
            <a:ext cx="304800" cy="30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lowchart: Merge 8"/>
          <p:cNvSpPr/>
          <p:nvPr/>
        </p:nvSpPr>
        <p:spPr>
          <a:xfrm>
            <a:off x="5795684" y="2092040"/>
            <a:ext cx="304800" cy="30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lowchart: Merge 9"/>
          <p:cNvSpPr/>
          <p:nvPr/>
        </p:nvSpPr>
        <p:spPr>
          <a:xfrm>
            <a:off x="6176684" y="2092040"/>
            <a:ext cx="304800" cy="30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lowchart: Merge 10"/>
          <p:cNvSpPr/>
          <p:nvPr/>
        </p:nvSpPr>
        <p:spPr>
          <a:xfrm>
            <a:off x="6944544" y="2092040"/>
            <a:ext cx="304800" cy="30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lowchart: Merge 11"/>
          <p:cNvSpPr/>
          <p:nvPr/>
        </p:nvSpPr>
        <p:spPr>
          <a:xfrm>
            <a:off x="7325544" y="2092040"/>
            <a:ext cx="304800" cy="30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lowchart: Merge 12"/>
          <p:cNvSpPr/>
          <p:nvPr/>
        </p:nvSpPr>
        <p:spPr>
          <a:xfrm>
            <a:off x="6557684" y="2092040"/>
            <a:ext cx="304800" cy="30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lowchart: Merge 13"/>
          <p:cNvSpPr/>
          <p:nvPr/>
        </p:nvSpPr>
        <p:spPr>
          <a:xfrm>
            <a:off x="7706544" y="2092040"/>
            <a:ext cx="304800" cy="30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848544" y="3387440"/>
            <a:ext cx="73914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8544" y="5216240"/>
            <a:ext cx="73914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1939641"/>
            <a:ext cx="113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Source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1272" y="177281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Receivers</a:t>
            </a:r>
            <a:endParaRPr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>
            <a:stCxn id="7" idx="3"/>
          </p:cNvCxnSpPr>
          <p:nvPr/>
        </p:nvCxnSpPr>
        <p:spPr>
          <a:xfrm>
            <a:off x="1762944" y="2203378"/>
            <a:ext cx="1905000" cy="118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1"/>
          </p:cNvCxnSpPr>
          <p:nvPr/>
        </p:nvCxnSpPr>
        <p:spPr>
          <a:xfrm flipV="1">
            <a:off x="3667945" y="2244440"/>
            <a:ext cx="182294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48744" y="248470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>
            <a:stCxn id="7" idx="2"/>
          </p:cNvCxnSpPr>
          <p:nvPr/>
        </p:nvCxnSpPr>
        <p:spPr>
          <a:xfrm>
            <a:off x="1531610" y="2320640"/>
            <a:ext cx="1831535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357285" y="3387440"/>
            <a:ext cx="92026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74810" y="3387440"/>
            <a:ext cx="1145735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3" idx="2"/>
          </p:cNvCxnSpPr>
          <p:nvPr/>
        </p:nvCxnSpPr>
        <p:spPr>
          <a:xfrm flipV="1">
            <a:off x="5384201" y="2396840"/>
            <a:ext cx="1325884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86744" y="278950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544" y="270164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Water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5336" y="1268761"/>
            <a:ext cx="172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Free-surface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7544" y="385630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Earth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800" y="52292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Primary	             2. </a:t>
            </a:r>
            <a:r>
              <a:rPr lang="en-US" b="1" strike="sngStrike" dirty="0" smtClean="0"/>
              <a:t>Source ghost</a:t>
            </a:r>
            <a:r>
              <a:rPr lang="en-US" b="1" dirty="0" smtClean="0"/>
              <a:t>		3. </a:t>
            </a:r>
            <a:r>
              <a:rPr lang="en-US" b="1" strike="sngStrike" dirty="0" smtClean="0"/>
              <a:t>Receiver ghost</a:t>
            </a:r>
            <a:r>
              <a:rPr lang="en-US" b="1" dirty="0" smtClean="0"/>
              <a:t>	   </a:t>
            </a:r>
          </a:p>
          <a:p>
            <a:r>
              <a:rPr lang="en-US" b="1" dirty="0" smtClean="0"/>
              <a:t>4. </a:t>
            </a:r>
            <a:r>
              <a:rPr lang="en-US" b="1" strike="sngStrike" dirty="0" smtClean="0"/>
              <a:t>FS Multiple</a:t>
            </a:r>
            <a:r>
              <a:rPr lang="en-US" b="1" dirty="0" smtClean="0"/>
              <a:t>	      5. Internal Multiple</a:t>
            </a:r>
          </a:p>
          <a:p>
            <a:endParaRPr lang="fr-FR" b="1" dirty="0"/>
          </a:p>
          <a:p>
            <a:r>
              <a:rPr lang="fr-FR" sz="1000" i="1" dirty="0" err="1" smtClean="0"/>
              <a:t>From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Zhiqiang</a:t>
            </a:r>
            <a:r>
              <a:rPr lang="fr-FR" sz="1000" i="1" dirty="0" smtClean="0"/>
              <a:t> Wang </a:t>
            </a:r>
            <a:r>
              <a:rPr lang="fr-FR" sz="1000" i="1" dirty="0" err="1" smtClean="0"/>
              <a:t>annual</a:t>
            </a:r>
            <a:r>
              <a:rPr lang="fr-FR" sz="1000" i="1" dirty="0" smtClean="0"/>
              <a:t> report (2012)</a:t>
            </a:r>
            <a:endParaRPr lang="en-US" sz="1000" i="1" dirty="0"/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5823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 internal multiple attenuation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9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ISS internal multiple attenuation algorithm is a subseries of the Inverse Scattering Series:</a:t>
                </a:r>
              </a:p>
              <a:p>
                <a:r>
                  <a:rPr lang="fr-FR" dirty="0" smtClean="0">
                    <a:solidFill>
                      <a:schemeClr val="accent1"/>
                    </a:solidFill>
                  </a:rPr>
                  <a:t>(0)</a:t>
                </a:r>
                <a:r>
                  <a:rPr lang="fr-FR" dirty="0" smtClean="0"/>
                  <a:t> Input data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𝐷</m:t>
                    </m:r>
                    <m:r>
                      <a:rPr lang="fr-F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,</m:t>
                    </m:r>
                    <m:r>
                      <a:rPr lang="fr-FR" b="0" i="1" smtClean="0">
                        <a:latin typeface="Cambria Math"/>
                      </a:rPr>
                      <m:t>𝑡</m:t>
                    </m:r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(1)</a:t>
                </a:r>
                <a:r>
                  <a:rPr lang="en-US" dirty="0" smtClean="0"/>
                  <a:t> The algorithm starts with the </a:t>
                </a:r>
                <a:r>
                  <a:rPr lang="en-US" dirty="0" err="1"/>
                  <a:t>deghosted</a:t>
                </a:r>
                <a:r>
                  <a:rPr lang="en-US" dirty="0"/>
                  <a:t> input data with the reference 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wavefield</a:t>
                </a:r>
                <a:r>
                  <a:rPr lang="en-US" dirty="0" smtClean="0"/>
                  <a:t> </a:t>
                </a:r>
                <a:r>
                  <a:rPr lang="en-US" dirty="0"/>
                  <a:t>and free-surface multiples </a:t>
                </a:r>
                <a:r>
                  <a:rPr lang="en-US" dirty="0" smtClean="0"/>
                  <a:t>removed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𝐷</m:t>
                    </m:r>
                    <m:r>
                      <a:rPr lang="fr-F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,</m:t>
                    </m:r>
                    <m:r>
                      <a:rPr lang="fr-FR" b="0" i="1" smtClean="0">
                        <a:latin typeface="Cambria Math"/>
                      </a:rPr>
                      <m:t>𝜔</m:t>
                    </m:r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,</m:t>
                    </m:r>
                    <m:r>
                      <a:rPr lang="fr-FR" b="0" i="1" smtClean="0">
                        <a:latin typeface="Cambria Math"/>
                      </a:rPr>
                      <m:t>𝜔</m:t>
                    </m:r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which correspond to a form </a:t>
                </a:r>
                <a:r>
                  <a:rPr lang="en-US" dirty="0" smtClean="0"/>
                  <a:t>of </a:t>
                </a:r>
                <a:r>
                  <a:rPr lang="en-US" i="1" dirty="0" smtClean="0"/>
                  <a:t>f-k</a:t>
                </a:r>
                <a:r>
                  <a:rPr lang="en-US" dirty="0" smtClean="0"/>
                  <a:t> </a:t>
                </a:r>
                <a:r>
                  <a:rPr lang="en-US" dirty="0" smtClean="0"/>
                  <a:t>migration.</a:t>
                </a:r>
              </a:p>
              <a:p>
                <a:endParaRPr lang="fr-FR" dirty="0" smtClean="0"/>
              </a:p>
              <a:p>
                <a:pPr>
                  <a:spcAft>
                    <a:spcPts val="0"/>
                  </a:spcAft>
                </a:pPr>
                <a:endParaRPr lang="fr-FR" b="0" i="1" dirty="0" smtClean="0">
                  <a:latin typeface="Cambria Math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 the </a:t>
                </a:r>
                <a:r>
                  <a:rPr lang="en-US" dirty="0"/>
                  <a:t>horizontal wavenumber for the source and the receiver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 the vertical source and receiver wavenumber.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593" t="-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4512"/>
            <a:ext cx="4090424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" y="6381328"/>
            <a:ext cx="7067128" cy="365125"/>
          </a:xfrm>
        </p:spPr>
        <p:txBody>
          <a:bodyPr/>
          <a:lstStyle/>
          <a:p>
            <a:r>
              <a:rPr lang="en-US" dirty="0"/>
              <a:t>Accuracy of the internal multiple prediction when the angle constraints method is applied to the ISS internal multiple attenuation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277351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_EP_FR_bleu">
  <a:themeElements>
    <a:clrScheme name="TOTAL rouges">
      <a:dk1>
        <a:sysClr val="windowText" lastClr="000000"/>
      </a:dk1>
      <a:lt1>
        <a:sysClr val="window" lastClr="FFFFFF"/>
      </a:lt1>
      <a:dk2>
        <a:srgbClr val="505150"/>
      </a:dk2>
      <a:lt2>
        <a:srgbClr val="BD2B0B"/>
      </a:lt2>
      <a:accent1>
        <a:srgbClr val="EB5B25"/>
      </a:accent1>
      <a:accent2>
        <a:srgbClr val="FDC600"/>
      </a:accent2>
      <a:accent3>
        <a:srgbClr val="FFD300"/>
      </a:accent3>
      <a:accent4>
        <a:srgbClr val="D9A500"/>
      </a:accent4>
      <a:accent5>
        <a:srgbClr val="E2152E"/>
      </a:accent5>
      <a:accent6>
        <a:srgbClr val="D84820"/>
      </a:accent6>
      <a:hlink>
        <a:srgbClr val="FFFFFF"/>
      </a:hlink>
      <a:folHlink>
        <a:srgbClr val="FFFF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3/27/2012 12:25:13 PM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3/27/2012 12:25:13 PM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3/27/2012 12:25:13 PM</Data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2B4854670DC46AC37D199A57BAE79" ma:contentTypeVersion="247" ma:contentTypeDescription="Create a new document." ma:contentTypeScope="" ma:versionID="6350ce84c944c846d83fdfa0e40498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6A7301-AF8E-45BC-B3AF-B97018BF25E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E34623D-693E-432E-8B92-2F4F6670B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57617A-29D1-426C-90C9-A1875E6E874D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F77E8DF8-3E4F-40A6-B4A0-51CC407F31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13902</TotalTime>
  <Words>2058</Words>
  <Application>Microsoft Office PowerPoint</Application>
  <PresentationFormat>On-screen Show (4:3)</PresentationFormat>
  <Paragraphs>306</Paragraphs>
  <Slides>35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TOTAL_EP_FR_bleu</vt:lpstr>
      <vt:lpstr>Office Theme</vt:lpstr>
      <vt:lpstr>Equation</vt:lpstr>
      <vt:lpstr>PowerPoint Presentation</vt:lpstr>
      <vt:lpstr>Mission – oriented seismic research program</vt:lpstr>
      <vt:lpstr>motivation</vt:lpstr>
      <vt:lpstr>Key points</vt:lpstr>
      <vt:lpstr>outline</vt:lpstr>
      <vt:lpstr>outline</vt:lpstr>
      <vt:lpstr>ISS internal multiple attenuation algorithm</vt:lpstr>
      <vt:lpstr>ISS internal multiple attenuation algorithm</vt:lpstr>
      <vt:lpstr>ISS internal multiple attenuation algorithm</vt:lpstr>
      <vt:lpstr>ISS internal multiple attenuation algorithm</vt:lpstr>
      <vt:lpstr>ISS internal multiple attenuation algorithm</vt:lpstr>
      <vt:lpstr>outline</vt:lpstr>
      <vt:lpstr>ISS INTERNAL MULTIPLE ATTENUATION WITH ANGLE CONSTRAINTS </vt:lpstr>
      <vt:lpstr>ISS INTERNAL MULTIPLE ATTENUATION WITH ANGLE CONSTRAINTS </vt:lpstr>
      <vt:lpstr>ISS INTERNAL MULTIPLE ATTENUATION WITH ANGLE CONSTRAINTS </vt:lpstr>
      <vt:lpstr>ISS INTERNAL MULTIPLE ATTENUATION WITH ANGLE CONSTRAINTS </vt:lpstr>
      <vt:lpstr>ISS INTERNAL MULTIPLE ATTENUATION WITH ANGLE CONSTRAINTS </vt:lpstr>
      <vt:lpstr>outline</vt:lpstr>
      <vt:lpstr>Numerical analysis</vt:lpstr>
      <vt:lpstr>Numerical analysis</vt:lpstr>
      <vt:lpstr>Numerical analysis</vt:lpstr>
      <vt:lpstr>Numerical analysis</vt:lpstr>
      <vt:lpstr>Numerical analysis</vt:lpstr>
      <vt:lpstr>Numerical analysis</vt:lpstr>
      <vt:lpstr>Numerical analysis</vt:lpstr>
      <vt:lpstr>Numerical analysis</vt:lpstr>
      <vt:lpstr>Numerical analysis</vt:lpstr>
      <vt:lpstr>Numerical analysis</vt:lpstr>
      <vt:lpstr>Numerical analysis</vt:lpstr>
      <vt:lpstr>Numerical analysis</vt:lpstr>
      <vt:lpstr>Numerical analysis</vt:lpstr>
      <vt:lpstr>outline</vt:lpstr>
      <vt:lpstr>conclusion</vt:lpstr>
      <vt:lpstr>PowerPoint Presentation</vt:lpstr>
      <vt:lpstr>PowerPoint Presentation</vt:lpstr>
    </vt:vector>
  </TitlesOfParts>
  <Company>Vincenti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</dc:creator>
  <cp:lastModifiedBy>Hichem Ayadi</cp:lastModifiedBy>
  <cp:revision>963</cp:revision>
  <cp:lastPrinted>2013-04-09T16:59:34Z</cp:lastPrinted>
  <dcterms:created xsi:type="dcterms:W3CDTF">2011-09-29T11:41:00Z</dcterms:created>
  <dcterms:modified xsi:type="dcterms:W3CDTF">2013-05-01T05:05:14Z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0x01010047C2B4854670DC46AC37D199A57BAE79</vt:lpwstr>
  </property>
</Properties>
</file>